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673978" y="1685925"/>
            <a:ext cx="5111750" cy="3735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33374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dirty="0">
                <a:solidFill>
                  <a:srgbClr val="E7E6E6"/>
                </a:solidFill>
                <a:latin typeface="Microsoft Sans Serif"/>
                <a:cs typeface="Microsoft Sans Serif"/>
              </a:rPr>
              <a:t>Nimisha Sharma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sz="1800" spc="-95" dirty="0">
                <a:solidFill>
                  <a:srgbClr val="E7E6E6"/>
                </a:solidFill>
                <a:latin typeface="Microsoft Sans Serif"/>
                <a:cs typeface="Microsoft Sans Serif"/>
              </a:rPr>
              <a:t>January</a:t>
            </a:r>
            <a:r>
              <a:rPr sz="1800" spc="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65" dirty="0">
                <a:solidFill>
                  <a:srgbClr val="E7E6E6"/>
                </a:solidFill>
                <a:latin typeface="Microsoft Sans Serif"/>
                <a:cs typeface="Microsoft Sans Serif"/>
              </a:rPr>
              <a:t>7</a:t>
            </a:r>
            <a:r>
              <a:rPr sz="1800" baseline="25462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sz="180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8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IN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42525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ts val="251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booster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scenarios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 dirty="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ts val="2280"/>
              </a:lnSpc>
              <a:spcBef>
                <a:spcPts val="22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 dirty="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pad</a:t>
            </a:r>
            <a:endParaRPr sz="20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 dirty="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786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10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8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0" dirty="0"/>
              <a:t>Wrangling </a:t>
            </a:r>
            <a:r>
              <a:rPr spc="755" dirty="0"/>
              <a:t>–</a:t>
            </a:r>
            <a:r>
              <a:rPr spc="-90" dirty="0"/>
              <a:t> </a:t>
            </a:r>
            <a:r>
              <a:rPr spc="-10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28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1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6385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 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835" lvl="1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occurrence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each </a:t>
            </a:r>
            <a:r>
              <a:rPr sz="1200" spc="-10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40080" lvl="1" indent="-287020">
              <a:lnSpc>
                <a:spcPct val="100000"/>
              </a:lnSpc>
              <a:buAutoNum type="romanLcPeriod"/>
              <a:tabLst>
                <a:tab pos="835660" algn="l"/>
              </a:tabLst>
            </a:pPr>
            <a:r>
              <a:rPr sz="1200" dirty="0">
                <a:latin typeface="Calibri"/>
                <a:cs typeface="Calibri"/>
              </a:rPr>
              <a:t>Calculate </a:t>
            </a:r>
            <a:r>
              <a:rPr sz="1200" spc="-10" dirty="0">
                <a:latin typeface="Calibri"/>
                <a:cs typeface="Calibri"/>
              </a:rPr>
              <a:t>number/occurrence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mission </a:t>
            </a:r>
            <a:r>
              <a:rPr sz="1200" dirty="0">
                <a:latin typeface="Calibri"/>
                <a:cs typeface="Calibri"/>
              </a:rPr>
              <a:t>outcomes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673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landing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outcome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label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Load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844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155065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patterns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 following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ct val="100000"/>
              </a:lnSpc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Number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265" lvl="3" indent="-227965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Type</a:t>
            </a:r>
            <a:endParaRPr sz="14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2380"/>
              </a:lnSpc>
              <a:buAutoNum type="arabicPeriod"/>
              <a:tabLst>
                <a:tab pos="812165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155700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 at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easy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see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it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065" lvl="2" indent="-227965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1550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265" lvl="3" indent="-227965" algn="just">
              <a:lnSpc>
                <a:spcPts val="1660"/>
              </a:lnSpc>
              <a:spcBef>
                <a:spcPts val="5"/>
              </a:spcBef>
              <a:buFont typeface="Arial"/>
              <a:buChar char="•"/>
              <a:tabLst>
                <a:tab pos="16122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ts val="2380"/>
              </a:lnSpc>
              <a:buAutoNum type="arabicPeriod"/>
              <a:tabLst>
                <a:tab pos="9264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"/>
              </a:spcBef>
              <a:buFont typeface="Arial"/>
              <a:buChar char="•"/>
              <a:tabLst>
                <a:tab pos="6978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30" dirty="0"/>
              <a:t> </a:t>
            </a:r>
            <a:r>
              <a:rPr dirty="0"/>
              <a:t>with</a:t>
            </a:r>
            <a:r>
              <a:rPr spc="20" dirty="0"/>
              <a:t> </a:t>
            </a:r>
            <a:r>
              <a:rPr spc="-40" dirty="0"/>
              <a:t>Data</a:t>
            </a:r>
            <a:r>
              <a:rPr spc="35" dirty="0"/>
              <a:t> </a:t>
            </a:r>
            <a:r>
              <a:rPr spc="-60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set,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queries/operations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IBM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DB2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cloud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carried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outcome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005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308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8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landing_outcomes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0895" lvl="1" indent="-34099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0895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date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20,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EDA</a:t>
            </a:r>
            <a:r>
              <a:rPr spc="130" dirty="0"/>
              <a:t> </a:t>
            </a:r>
            <a:r>
              <a:rPr dirty="0"/>
              <a:t>with</a:t>
            </a:r>
            <a:r>
              <a:rPr spc="130" dirty="0"/>
              <a:t> </a:t>
            </a:r>
            <a:r>
              <a:rPr spc="-37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z="2400" spc="60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	13</a:t>
            </a:r>
            <a:endParaRPr sz="2400" baseline="868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1965" indent="-228600" algn="just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impact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 algn="just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 algn="just">
              <a:lnSpc>
                <a:spcPct val="100000"/>
              </a:lnSpc>
              <a:spcBef>
                <a:spcPts val="994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map.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ct val="100000"/>
              </a:lnSpc>
              <a:spcBef>
                <a:spcPts val="1110"/>
              </a:spcBef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label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7865" lvl="1" indent="-227965" algn="just">
              <a:lnSpc>
                <a:spcPct val="100000"/>
              </a:lnSpc>
              <a:spcBef>
                <a:spcPts val="980"/>
              </a:spcBef>
              <a:buFont typeface="Arial"/>
              <a:buChar char="•"/>
              <a:tabLst>
                <a:tab pos="6978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7865" lvl="1" indent="-227965" algn="just">
              <a:lnSpc>
                <a:spcPts val="1889"/>
              </a:lnSpc>
              <a:spcBef>
                <a:spcPts val="985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5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over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250"/>
              </a:lnSpc>
              <a:buFont typeface="Arial"/>
              <a:buChar char="•"/>
              <a:tabLst>
                <a:tab pos="1155700" algn="l"/>
              </a:tabLst>
            </a:pP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8600">
              <a:lnSpc>
                <a:spcPts val="1405"/>
              </a:lnSpc>
              <a:buFont typeface="Arial"/>
              <a:buChar char="•"/>
              <a:tabLst>
                <a:tab pos="1155700" algn="l"/>
              </a:tabLst>
            </a:pP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railroad,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city)</a:t>
            </a:r>
            <a:endParaRPr sz="13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85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14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26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120" dirty="0"/>
              <a:t> </a:t>
            </a:r>
            <a:r>
              <a:rPr dirty="0"/>
              <a:t>an</a:t>
            </a:r>
            <a:r>
              <a:rPr spc="-114" dirty="0"/>
              <a:t> </a:t>
            </a:r>
            <a:r>
              <a:rPr spc="-65" dirty="0"/>
              <a:t>Interactive</a:t>
            </a:r>
            <a:r>
              <a:rPr spc="-120" dirty="0"/>
              <a:t> </a:t>
            </a:r>
            <a:r>
              <a:rPr spc="-35" dirty="0"/>
              <a:t>Map</a:t>
            </a:r>
            <a:r>
              <a:rPr spc="-114" dirty="0"/>
              <a:t> </a:t>
            </a:r>
            <a:r>
              <a:rPr dirty="0"/>
              <a:t>with</a:t>
            </a:r>
            <a:r>
              <a:rPr spc="-110" dirty="0"/>
              <a:t> </a:t>
            </a:r>
            <a:r>
              <a:rPr spc="-4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905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38735" indent="-228600">
              <a:lnSpc>
                <a:spcPts val="1920"/>
              </a:lnSpc>
              <a:spcBef>
                <a:spcPts val="56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Scatter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3380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down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launch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endParaRPr sz="1700">
              <a:latin typeface="Microsoft Sans Serif"/>
              <a:cs typeface="Microsoft Sans Serif"/>
            </a:endParaRPr>
          </a:p>
          <a:p>
            <a:pPr marL="812165" lvl="1" indent="-342265">
              <a:lnSpc>
                <a:spcPts val="1445"/>
              </a:lnSpc>
              <a:buAutoNum type="arabicPeriod"/>
              <a:tabLst>
                <a:tab pos="812165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3515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range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easily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800" algn="l"/>
              </a:tabLst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payload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9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-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29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4471C4"/>
                </a:solidFill>
                <a:latin typeface="Microsoft Sans Serif"/>
                <a:cs typeface="Microsoft Sans Serif"/>
              </a:rPr>
              <a:t>LC-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39A</a:t>
            </a:r>
            <a:r>
              <a:rPr sz="1700" spc="-1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-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0-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-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7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6465" lvl="1" indent="-456565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15</a:t>
            </a:fld>
            <a:endParaRPr spc="4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56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Build</a:t>
            </a:r>
            <a:r>
              <a:rPr spc="-90" dirty="0"/>
              <a:t> </a:t>
            </a:r>
            <a:r>
              <a:rPr dirty="0"/>
              <a:t>a</a:t>
            </a:r>
            <a:r>
              <a:rPr spc="-100" dirty="0"/>
              <a:t> </a:t>
            </a:r>
            <a:r>
              <a:rPr spc="-80" dirty="0"/>
              <a:t>Dashboard</a:t>
            </a:r>
            <a:r>
              <a:rPr spc="-60" dirty="0"/>
              <a:t> </a:t>
            </a:r>
            <a:r>
              <a:rPr dirty="0"/>
              <a:t>with</a:t>
            </a:r>
            <a:r>
              <a:rPr spc="-90" dirty="0"/>
              <a:t> </a:t>
            </a:r>
            <a:r>
              <a:rPr dirty="0"/>
              <a:t>Plotly</a:t>
            </a:r>
            <a:r>
              <a:rPr spc="-75" dirty="0"/>
              <a:t> </a:t>
            </a:r>
            <a:r>
              <a:rPr spc="-114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Predictive</a:t>
            </a:r>
            <a:r>
              <a:rPr spc="-130" dirty="0"/>
              <a:t> </a:t>
            </a:r>
            <a:r>
              <a:rPr spc="-110" dirty="0"/>
              <a:t>Analysis</a:t>
            </a:r>
            <a:r>
              <a:rPr spc="-135" dirty="0"/>
              <a:t> </a:t>
            </a:r>
            <a:r>
              <a:rPr spc="-110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2764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670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performing</a:t>
            </a:r>
            <a:endParaRPr sz="1100">
              <a:latin typeface="Calibri"/>
              <a:cs typeface="Calibri"/>
            </a:endParaRPr>
          </a:p>
          <a:p>
            <a:pPr marL="1905" algn="ctr">
              <a:lnSpc>
                <a:spcPts val="1265"/>
              </a:lnSpc>
            </a:pP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8159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refine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based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following </a:t>
            </a:r>
            <a:r>
              <a:rPr sz="1200" dirty="0">
                <a:latin typeface="Calibri"/>
                <a:cs typeface="Calibri"/>
              </a:rPr>
              <a:t>classification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Algorithms: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(below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example)</a:t>
            </a:r>
            <a:endParaRPr sz="1200">
              <a:latin typeface="Calibri"/>
              <a:cs typeface="Calibri"/>
            </a:endParaRPr>
          </a:p>
          <a:p>
            <a:pPr marL="776605" lvl="1" indent="-227965">
              <a:lnSpc>
                <a:spcPct val="100000"/>
              </a:lnSpc>
              <a:buAutoNum type="romanLcPeriod"/>
              <a:tabLst>
                <a:tab pos="776605" algn="l"/>
              </a:tabLst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Logistic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Regression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object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GridSearchCV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5335" marR="115570" lvl="1" indent="-226695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GridSearchCV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 	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train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4700" marR="323850" lvl="1" indent="-22606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hyperparameters</a:t>
            </a:r>
            <a:r>
              <a:rPr sz="1200" spc="-25" dirty="0">
                <a:latin typeface="Calibri"/>
                <a:cs typeface="Calibri"/>
              </a:rPr>
              <a:t> and 	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5335" marR="595630" lvl="1" indent="-226695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Check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accuracy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by 	</a:t>
            </a:r>
            <a:r>
              <a:rPr sz="1200" dirty="0">
                <a:latin typeface="Calibri"/>
                <a:cs typeface="Calibri"/>
              </a:rPr>
              <a:t>creating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confusion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623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dirty="0">
                <a:latin typeface="Calibri"/>
                <a:cs typeface="Calibri"/>
              </a:rPr>
              <a:t>Repeat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above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steps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Decision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Tree,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KNN,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SVM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best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performing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87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15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Load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(csv)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array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class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874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60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Standardize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reassign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using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766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165" dirty="0">
                <a:latin typeface="Calibri"/>
                <a:cs typeface="Calibri"/>
              </a:rPr>
              <a:t>  </a:t>
            </a:r>
            <a:r>
              <a:rPr sz="1200" spc="-10" dirty="0">
                <a:latin typeface="Calibri"/>
                <a:cs typeface="Calibri"/>
              </a:rPr>
              <a:t>Train/test/split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X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training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test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16</a:t>
            </a:fld>
            <a:endParaRPr spc="4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5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674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1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6170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800" spc="-10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835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635" algn="ctr">
              <a:lnSpc>
                <a:spcPts val="2395"/>
              </a:lnSpc>
            </a:pPr>
            <a:r>
              <a:rPr sz="21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675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around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67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105" dirty="0"/>
              <a:t> </a:t>
            </a:r>
            <a:r>
              <a:rPr spc="-75" dirty="0"/>
              <a:t>Number</a:t>
            </a:r>
            <a:r>
              <a:rPr spc="-110" dirty="0"/>
              <a:t> </a:t>
            </a:r>
            <a:r>
              <a:rPr spc="-100" dirty="0"/>
              <a:t>vs.</a:t>
            </a:r>
            <a:r>
              <a:rPr spc="-120" dirty="0"/>
              <a:t> Launch</a:t>
            </a:r>
            <a:r>
              <a:rPr spc="-100" dirty="0"/>
              <a:t> </a:t>
            </a:r>
            <a:r>
              <a:rPr spc="-6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19</a:t>
            </a:fld>
            <a:endParaRPr spc="4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063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5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2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 </a:t>
            </a:r>
            <a:r>
              <a:rPr spc="-100" dirty="0"/>
              <a:t>vs.</a:t>
            </a:r>
            <a:r>
              <a:rPr spc="-114" dirty="0"/>
              <a:t> </a:t>
            </a:r>
            <a:r>
              <a:rPr spc="-120" dirty="0"/>
              <a:t>Launch</a:t>
            </a:r>
            <a:r>
              <a:rPr spc="-114" dirty="0"/>
              <a:t> </a:t>
            </a:r>
            <a:r>
              <a:rPr spc="-75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19405" indent="-227965">
              <a:lnSpc>
                <a:spcPts val="1964"/>
              </a:lnSpc>
              <a:buFont typeface="Arial"/>
              <a:buChar char="•"/>
              <a:tabLst>
                <a:tab pos="31940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29870" indent="-228600">
              <a:lnSpc>
                <a:spcPct val="8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endParaRPr sz="2000">
              <a:latin typeface="Microsoft Sans Serif"/>
              <a:cs typeface="Microsoft Sans Serif"/>
            </a:endParaRPr>
          </a:p>
          <a:p>
            <a:pPr marL="319405" indent="-227965">
              <a:lnSpc>
                <a:spcPts val="2160"/>
              </a:lnSpc>
              <a:spcBef>
                <a:spcPts val="910"/>
              </a:spcBef>
              <a:buFont typeface="Arial"/>
              <a:buChar char="•"/>
              <a:tabLst>
                <a:tab pos="31940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20</a:t>
            </a:fld>
            <a:endParaRPr spc="4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16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Success</a:t>
            </a:r>
            <a:r>
              <a:rPr spc="30" dirty="0"/>
              <a:t> </a:t>
            </a:r>
            <a:r>
              <a:rPr spc="-170" dirty="0"/>
              <a:t>Rate</a:t>
            </a:r>
            <a:r>
              <a:rPr spc="5" dirty="0"/>
              <a:t> </a:t>
            </a:r>
            <a:r>
              <a:rPr spc="-95" dirty="0"/>
              <a:t>vs.</a:t>
            </a:r>
            <a:r>
              <a:rPr spc="5" dirty="0"/>
              <a:t> </a:t>
            </a:r>
            <a:r>
              <a:rPr dirty="0"/>
              <a:t>Orbit</a:t>
            </a:r>
            <a:r>
              <a:rPr spc="25" dirty="0"/>
              <a:t> </a:t>
            </a:r>
            <a:r>
              <a:rPr spc="-145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040" indent="-227965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320040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LI,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040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040" algn="l"/>
              </a:tabLst>
            </a:pP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21</a:t>
            </a:fld>
            <a:endParaRPr spc="4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Flight</a:t>
            </a:r>
            <a:r>
              <a:rPr spc="-65" dirty="0"/>
              <a:t> </a:t>
            </a:r>
            <a:r>
              <a:rPr spc="-75" dirty="0"/>
              <a:t>Number </a:t>
            </a:r>
            <a:r>
              <a:rPr spc="-100" dirty="0"/>
              <a:t>vs.</a:t>
            </a:r>
            <a:r>
              <a:rPr spc="-80" dirty="0"/>
              <a:t> </a:t>
            </a:r>
            <a:r>
              <a:rPr dirty="0"/>
              <a:t>Orbit</a:t>
            </a:r>
            <a:r>
              <a:rPr spc="-70" dirty="0"/>
              <a:t> </a:t>
            </a:r>
            <a:r>
              <a:rPr spc="-12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"/>
              <a:buChar char="•"/>
              <a:tabLst>
                <a:tab pos="32004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5595" indent="-229235">
              <a:lnSpc>
                <a:spcPts val="1920"/>
              </a:lnSpc>
              <a:spcBef>
                <a:spcPts val="1390"/>
              </a:spcBef>
              <a:buFont typeface="Arial"/>
              <a:buChar char="•"/>
              <a:tabLst>
                <a:tab pos="32067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for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0" dirty="0"/>
              <a:t>Payload</a:t>
            </a:r>
            <a:r>
              <a:rPr spc="-65" dirty="0"/>
              <a:t> </a:t>
            </a:r>
            <a:r>
              <a:rPr spc="-100" dirty="0"/>
              <a:t>vs.</a:t>
            </a:r>
            <a:r>
              <a:rPr spc="-70" dirty="0"/>
              <a:t> </a:t>
            </a:r>
            <a:r>
              <a:rPr dirty="0"/>
              <a:t>Orbit</a:t>
            </a:r>
            <a:r>
              <a:rPr spc="-45" dirty="0"/>
              <a:t> </a:t>
            </a:r>
            <a:r>
              <a:rPr spc="-13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040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320040" algn="l"/>
              </a:tabLst>
            </a:pP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LEO,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endParaRPr sz="2200">
              <a:latin typeface="Microsoft Sans Serif"/>
              <a:cs typeface="Microsoft Sans Serif"/>
            </a:endParaRPr>
          </a:p>
          <a:p>
            <a:pPr marL="320675" marR="240029" indent="-22923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320675" algn="l"/>
              </a:tabLst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25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120" dirty="0"/>
              <a:t>Yearly</a:t>
            </a:r>
            <a:r>
              <a:rPr spc="-25" dirty="0"/>
              <a:t> </a:t>
            </a:r>
            <a:r>
              <a:rPr spc="-95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2205"/>
              </a:lnSpc>
              <a:buFont typeface="Arial"/>
              <a:buChar char="•"/>
              <a:tabLst>
                <a:tab pos="32004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25"/>
              </a:spcBef>
              <a:buFont typeface="Arial"/>
              <a:buChar char="•"/>
              <a:tabLst>
                <a:tab pos="320040" algn="l"/>
              </a:tabLst>
            </a:pP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8190" indent="-229235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925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691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All</a:t>
            </a:r>
            <a:r>
              <a:rPr spc="-80" dirty="0"/>
              <a:t> </a:t>
            </a:r>
            <a:r>
              <a:rPr spc="-140" dirty="0"/>
              <a:t>Launch</a:t>
            </a:r>
            <a:r>
              <a:rPr spc="-70" dirty="0"/>
              <a:t> </a:t>
            </a:r>
            <a:r>
              <a:rPr spc="-50" dirty="0"/>
              <a:t>Site</a:t>
            </a:r>
            <a:r>
              <a:rPr spc="-75" dirty="0"/>
              <a:t> </a:t>
            </a:r>
            <a:r>
              <a:rPr spc="-190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25</a:t>
            </a:fld>
            <a:endParaRPr spc="4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‘Launch_Site’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80" dirty="0"/>
              <a:t> </a:t>
            </a:r>
            <a:r>
              <a:rPr spc="-204" dirty="0"/>
              <a:t>Names</a:t>
            </a:r>
            <a:r>
              <a:rPr spc="-40" dirty="0"/>
              <a:t> </a:t>
            </a:r>
            <a:r>
              <a:rPr spc="-30" dirty="0"/>
              <a:t>Begin</a:t>
            </a:r>
            <a:r>
              <a:rPr spc="-95" dirty="0"/>
              <a:t> </a:t>
            </a:r>
            <a:r>
              <a:rPr dirty="0"/>
              <a:t>with</a:t>
            </a:r>
            <a:r>
              <a:rPr spc="-80" dirty="0"/>
              <a:t> </a:t>
            </a:r>
            <a:r>
              <a:rPr spc="-19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26</a:t>
            </a:fld>
            <a:endParaRPr spc="4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30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35" dirty="0"/>
              <a:t>Total</a:t>
            </a:r>
            <a:r>
              <a:rPr spc="-185" dirty="0"/>
              <a:t> </a:t>
            </a:r>
            <a:r>
              <a:rPr spc="-120" dirty="0"/>
              <a:t>Payload</a:t>
            </a:r>
            <a:r>
              <a:rPr spc="-125" dirty="0"/>
              <a:t> </a:t>
            </a:r>
            <a:r>
              <a:rPr spc="-180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27</a:t>
            </a:fld>
            <a:endParaRPr spc="4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0" dirty="0"/>
              <a:t>Average</a:t>
            </a:r>
            <a:r>
              <a:rPr spc="-65" dirty="0"/>
              <a:t> </a:t>
            </a:r>
            <a:r>
              <a:rPr spc="-120" dirty="0"/>
              <a:t>Payload</a:t>
            </a:r>
            <a:r>
              <a:rPr spc="-55" dirty="0"/>
              <a:t> </a:t>
            </a:r>
            <a:r>
              <a:rPr spc="-204" dirty="0"/>
              <a:t>Mass</a:t>
            </a:r>
            <a:r>
              <a:rPr spc="-40" dirty="0"/>
              <a:t> </a:t>
            </a:r>
            <a:r>
              <a:rPr dirty="0"/>
              <a:t>by</a:t>
            </a:r>
            <a:r>
              <a:rPr spc="-55" dirty="0"/>
              <a:t> </a:t>
            </a:r>
            <a:r>
              <a:rPr dirty="0"/>
              <a:t>F9</a:t>
            </a:r>
            <a:r>
              <a:rPr spc="-55" dirty="0"/>
              <a:t> </a:t>
            </a:r>
            <a:r>
              <a:rPr spc="-2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627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booster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28</a:t>
            </a:fld>
            <a:endParaRPr spc="4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39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/>
              <a:t>First</a:t>
            </a:r>
            <a:r>
              <a:rPr spc="-200" dirty="0"/>
              <a:t> </a:t>
            </a:r>
            <a:r>
              <a:rPr spc="-170" dirty="0"/>
              <a:t>Successful</a:t>
            </a:r>
            <a:r>
              <a:rPr spc="-75" dirty="0"/>
              <a:t> </a:t>
            </a:r>
            <a:r>
              <a:rPr spc="-90" dirty="0"/>
              <a:t>Ground</a:t>
            </a:r>
            <a:r>
              <a:rPr spc="-130" dirty="0"/>
              <a:t> </a:t>
            </a:r>
            <a:r>
              <a:rPr spc="-30" dirty="0"/>
              <a:t>Landing</a:t>
            </a:r>
            <a:r>
              <a:rPr spc="-135" dirty="0"/>
              <a:t> </a:t>
            </a:r>
            <a:r>
              <a:rPr spc="-30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0400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36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‘Landing_Outcome’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(ground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29</a:t>
            </a:fld>
            <a:endParaRPr spc="4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553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815">
              <a:lnSpc>
                <a:spcPct val="80000"/>
              </a:lnSpc>
              <a:spcBef>
                <a:spcPts val="585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Learning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if they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92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"/>
              <a:buChar char="•"/>
              <a:tabLst>
                <a:tab pos="698500" algn="l"/>
              </a:tabLst>
            </a:pP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interactive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1155065" algn="l"/>
              </a:tabLst>
            </a:pP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70"/>
              </a:spcBef>
              <a:buFont typeface="Arial"/>
              <a:buChar char="•"/>
              <a:tabLst>
                <a:tab pos="1155065" algn="l"/>
              </a:tabLst>
            </a:pP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894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of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010"/>
              </a:spcBef>
              <a:buFont typeface="Arial"/>
              <a:buChar char="•"/>
              <a:tabLst>
                <a:tab pos="69786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065" lvl="2" indent="-22796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3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Executive</a:t>
            </a:r>
            <a:r>
              <a:rPr spc="-50" dirty="0"/>
              <a:t> </a:t>
            </a:r>
            <a:r>
              <a:rPr spc="-19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64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14" dirty="0"/>
              <a:t>Successful</a:t>
            </a:r>
            <a:r>
              <a:rPr sz="2500" spc="-30" dirty="0"/>
              <a:t> </a:t>
            </a:r>
            <a:r>
              <a:rPr sz="2500" spc="-25" dirty="0"/>
              <a:t>Drone</a:t>
            </a:r>
            <a:r>
              <a:rPr sz="2500" spc="-65" dirty="0"/>
              <a:t> </a:t>
            </a:r>
            <a:r>
              <a:rPr sz="2500" spc="-50" dirty="0"/>
              <a:t>Ship </a:t>
            </a:r>
            <a:r>
              <a:rPr sz="2500" spc="-20" dirty="0"/>
              <a:t>Landing</a:t>
            </a:r>
            <a:r>
              <a:rPr sz="2500" spc="-40" dirty="0"/>
              <a:t> </a:t>
            </a:r>
            <a:r>
              <a:rPr sz="2500" dirty="0"/>
              <a:t>with</a:t>
            </a:r>
            <a:r>
              <a:rPr sz="2500" spc="-50" dirty="0"/>
              <a:t> </a:t>
            </a:r>
            <a:r>
              <a:rPr sz="2500" spc="-85" dirty="0"/>
              <a:t>Payload</a:t>
            </a:r>
            <a:r>
              <a:rPr sz="2500" spc="-55" dirty="0"/>
              <a:t> </a:t>
            </a:r>
            <a:r>
              <a:rPr sz="2500" spc="-35" dirty="0"/>
              <a:t>between</a:t>
            </a:r>
            <a:r>
              <a:rPr sz="2500" spc="-40" dirty="0"/>
              <a:t> </a:t>
            </a:r>
            <a:r>
              <a:rPr sz="2500" spc="110" dirty="0"/>
              <a:t>4000</a:t>
            </a:r>
            <a:r>
              <a:rPr sz="2500" spc="-55" dirty="0"/>
              <a:t> </a:t>
            </a:r>
            <a:r>
              <a:rPr sz="2500" dirty="0"/>
              <a:t>and</a:t>
            </a:r>
            <a:r>
              <a:rPr sz="2500" spc="-65" dirty="0"/>
              <a:t> </a:t>
            </a:r>
            <a:r>
              <a:rPr sz="2500" spc="90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965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9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30</a:t>
            </a:fld>
            <a:endParaRPr spc="4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5" dirty="0"/>
              <a:t>Total</a:t>
            </a:r>
            <a:r>
              <a:rPr sz="3100" spc="-114" dirty="0"/>
              <a:t> </a:t>
            </a:r>
            <a:r>
              <a:rPr sz="3100" spc="-55" dirty="0"/>
              <a:t>Number</a:t>
            </a:r>
            <a:r>
              <a:rPr sz="3100" spc="-100" dirty="0"/>
              <a:t> </a:t>
            </a:r>
            <a:r>
              <a:rPr sz="3100" dirty="0"/>
              <a:t>of</a:t>
            </a:r>
            <a:r>
              <a:rPr sz="3100" spc="-110" dirty="0"/>
              <a:t> </a:t>
            </a:r>
            <a:r>
              <a:rPr sz="3100" spc="-140" dirty="0"/>
              <a:t>Successful</a:t>
            </a:r>
            <a:r>
              <a:rPr sz="3100" spc="-65" dirty="0"/>
              <a:t> </a:t>
            </a:r>
            <a:r>
              <a:rPr sz="3100" dirty="0"/>
              <a:t>and</a:t>
            </a:r>
            <a:r>
              <a:rPr sz="3100" spc="-105" dirty="0"/>
              <a:t> </a:t>
            </a:r>
            <a:r>
              <a:rPr sz="3100" spc="-55" dirty="0"/>
              <a:t>Failure</a:t>
            </a:r>
            <a:r>
              <a:rPr sz="3100" spc="-85" dirty="0"/>
              <a:t> </a:t>
            </a:r>
            <a:r>
              <a:rPr sz="3100" spc="-55" dirty="0"/>
              <a:t>Mission</a:t>
            </a:r>
            <a:r>
              <a:rPr sz="3100" spc="-90" dirty="0"/>
              <a:t> </a:t>
            </a:r>
            <a:r>
              <a:rPr sz="3100" spc="-70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22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identical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data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mission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31</a:t>
            </a:fld>
            <a:endParaRPr spc="4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Boosters</a:t>
            </a:r>
            <a:r>
              <a:rPr spc="-120" dirty="0"/>
              <a:t> </a:t>
            </a:r>
            <a:r>
              <a:rPr spc="-90" dirty="0"/>
              <a:t>Carried</a:t>
            </a:r>
            <a:r>
              <a:rPr spc="-105" dirty="0"/>
              <a:t> </a:t>
            </a:r>
            <a:r>
              <a:rPr spc="-140" dirty="0"/>
              <a:t>Maximum</a:t>
            </a:r>
            <a:r>
              <a:rPr spc="-105" dirty="0"/>
              <a:t> </a:t>
            </a:r>
            <a:r>
              <a:rPr spc="-11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32</a:t>
            </a:fld>
            <a:endParaRPr spc="4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60" dirty="0"/>
              <a:t>2015</a:t>
            </a:r>
            <a:r>
              <a:rPr spc="25" dirty="0"/>
              <a:t> </a:t>
            </a:r>
            <a:r>
              <a:rPr spc="-130" dirty="0"/>
              <a:t>Launch</a:t>
            </a:r>
            <a:r>
              <a:rPr spc="3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3605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6034" lvl="1" indent="-228600">
              <a:lnSpc>
                <a:spcPct val="100000"/>
              </a:lnSpc>
              <a:buFont typeface="Arial"/>
              <a:buChar char="•"/>
              <a:tabLst>
                <a:tab pos="698500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where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 B1012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 ship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33</a:t>
            </a:fld>
            <a:endParaRPr spc="4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57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55" dirty="0"/>
              <a:t>Rank</a:t>
            </a:r>
            <a:r>
              <a:rPr sz="2800" spc="-35" dirty="0"/>
              <a:t> </a:t>
            </a:r>
            <a:r>
              <a:rPr sz="2800" spc="-20" dirty="0"/>
              <a:t>Landing</a:t>
            </a:r>
            <a:r>
              <a:rPr sz="2800" spc="-35" dirty="0"/>
              <a:t> </a:t>
            </a:r>
            <a:r>
              <a:rPr sz="2800" spc="-95" dirty="0"/>
              <a:t>Outcomes</a:t>
            </a:r>
            <a:r>
              <a:rPr sz="2800" spc="-35" dirty="0"/>
              <a:t> </a:t>
            </a:r>
            <a:r>
              <a:rPr sz="2800" spc="-80" dirty="0"/>
              <a:t>Between</a:t>
            </a:r>
            <a:r>
              <a:rPr sz="2800" spc="-55" dirty="0"/>
              <a:t> </a:t>
            </a:r>
            <a:r>
              <a:rPr sz="2800" spc="100" dirty="0"/>
              <a:t>2010-</a:t>
            </a:r>
            <a:r>
              <a:rPr sz="2800" spc="75" dirty="0"/>
              <a:t>06-</a:t>
            </a:r>
            <a:r>
              <a:rPr sz="2800" spc="120" dirty="0"/>
              <a:t>04</a:t>
            </a:r>
            <a:r>
              <a:rPr sz="2800" spc="-70" dirty="0"/>
              <a:t> </a:t>
            </a:r>
            <a:r>
              <a:rPr sz="2800" dirty="0"/>
              <a:t>and</a:t>
            </a:r>
            <a:r>
              <a:rPr sz="2800" spc="-45" dirty="0"/>
              <a:t> </a:t>
            </a:r>
            <a:r>
              <a:rPr sz="2800" spc="100" dirty="0"/>
              <a:t>2017-</a:t>
            </a:r>
            <a:r>
              <a:rPr sz="2800" spc="75" dirty="0"/>
              <a:t>03-</a:t>
            </a:r>
            <a:r>
              <a:rPr sz="2800" spc="95" dirty="0"/>
              <a:t>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8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697865" algn="l"/>
                <a:tab pos="662495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column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into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06-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04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03-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buFont typeface="Arial"/>
              <a:buChar char="•"/>
              <a:tabLst>
                <a:tab pos="69786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275"/>
              </a:spcBef>
              <a:buFont typeface="Arial"/>
              <a:buChar char="•"/>
              <a:tabLst>
                <a:tab pos="240665" algn="l"/>
              </a:tabLst>
            </a:pPr>
            <a:r>
              <a:rPr sz="2200" u="sng" spc="-1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34</a:t>
            </a:fld>
            <a:endParaRPr spc="4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1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SpaceX</a:t>
            </a:r>
            <a:r>
              <a:rPr spc="25" dirty="0"/>
              <a:t> </a:t>
            </a:r>
            <a:r>
              <a:rPr spc="-60" dirty="0"/>
              <a:t>Falcon9</a:t>
            </a:r>
            <a:r>
              <a:rPr spc="-55" dirty="0"/>
              <a:t> </a:t>
            </a:r>
            <a:r>
              <a:rPr dirty="0"/>
              <a:t>-</a:t>
            </a:r>
            <a:r>
              <a:rPr spc="-30" dirty="0"/>
              <a:t> </a:t>
            </a:r>
            <a:r>
              <a:rPr spc="-130" dirty="0"/>
              <a:t>Launch</a:t>
            </a:r>
            <a:r>
              <a:rPr spc="-25" dirty="0"/>
              <a:t> </a:t>
            </a:r>
            <a:r>
              <a:rPr spc="-95" dirty="0"/>
              <a:t>Sites</a:t>
            </a:r>
            <a:r>
              <a:rPr spc="-30" dirty="0"/>
              <a:t> </a:t>
            </a:r>
            <a:r>
              <a:rPr spc="-35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 Global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 Zoom </a:t>
            </a:r>
            <a:r>
              <a:rPr sz="1200" spc="-5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Calibri"/>
                <a:cs typeface="Calibri"/>
              </a:rPr>
              <a:t>Fig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 Zoom </a:t>
            </a:r>
            <a:r>
              <a:rPr sz="1200" spc="-5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left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5420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are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United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States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California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Florida).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contains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circle, label,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popup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highlight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location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"/>
              <a:buChar char="•"/>
              <a:tabLst>
                <a:tab pos="264160" algn="l"/>
              </a:tabLst>
            </a:pP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"/>
              <a:buChar char="•"/>
              <a:tabLst>
                <a:tab pos="26416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0" dirty="0">
                <a:latin typeface="Calibri"/>
                <a:cs typeface="Calibri"/>
              </a:rPr>
              <a:t> 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"/>
              <a:buChar char="•"/>
              <a:tabLst>
                <a:tab pos="264160" algn="l"/>
              </a:tabLst>
            </a:pPr>
            <a:r>
              <a:rPr sz="1200" dirty="0">
                <a:latin typeface="Calibri"/>
                <a:cs typeface="Calibri"/>
              </a:rPr>
              <a:t>KSC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085">
              <a:lnSpc>
                <a:spcPct val="100000"/>
              </a:lnSpc>
              <a:buFont typeface="Arial"/>
              <a:buChar char="•"/>
              <a:tabLst>
                <a:tab pos="264160" algn="l"/>
              </a:tabLst>
            </a:pPr>
            <a:r>
              <a:rPr sz="1200" dirty="0">
                <a:latin typeface="Calibri"/>
                <a:cs typeface="Calibri"/>
              </a:rPr>
              <a:t>CCAFS</a:t>
            </a:r>
            <a:r>
              <a:rPr sz="1200" spc="-10" dirty="0">
                <a:latin typeface="Calibri"/>
                <a:cs typeface="Calibri"/>
              </a:rPr>
              <a:t> SLC-</a:t>
            </a:r>
            <a:r>
              <a:rPr sz="1200" dirty="0">
                <a:latin typeface="Calibri"/>
                <a:cs typeface="Calibri"/>
              </a:rPr>
              <a:t>40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8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SpaceX</a:t>
            </a:r>
            <a:r>
              <a:rPr sz="2800" spc="-5" dirty="0"/>
              <a:t> </a:t>
            </a:r>
            <a:r>
              <a:rPr sz="2800" spc="-20" dirty="0"/>
              <a:t>Falon9</a:t>
            </a:r>
            <a:r>
              <a:rPr sz="2800" spc="-30" dirty="0"/>
              <a:t> </a:t>
            </a:r>
            <a:r>
              <a:rPr sz="2800" spc="570" dirty="0"/>
              <a:t>–</a:t>
            </a:r>
            <a:r>
              <a:rPr sz="2800" spc="-15" dirty="0"/>
              <a:t> </a:t>
            </a:r>
            <a:r>
              <a:rPr sz="2800" spc="-114" dirty="0"/>
              <a:t>Success/Failed</a:t>
            </a:r>
            <a:r>
              <a:rPr sz="2800" spc="-15" dirty="0"/>
              <a:t> </a:t>
            </a:r>
            <a:r>
              <a:rPr sz="2800" spc="-95" dirty="0"/>
              <a:t>Launch</a:t>
            </a:r>
            <a:r>
              <a:rPr sz="2800" spc="-20" dirty="0"/>
              <a:t> Map</a:t>
            </a:r>
            <a:r>
              <a:rPr sz="2800" spc="-15" dirty="0"/>
              <a:t> </a:t>
            </a:r>
            <a:r>
              <a:rPr sz="2800" dirty="0"/>
              <a:t>for</a:t>
            </a:r>
            <a:r>
              <a:rPr sz="2800" spc="-15" dirty="0"/>
              <a:t> </a:t>
            </a:r>
            <a:r>
              <a:rPr sz="2800" dirty="0"/>
              <a:t>all</a:t>
            </a:r>
            <a:r>
              <a:rPr sz="2800" spc="-15" dirty="0"/>
              <a:t> </a:t>
            </a:r>
            <a:r>
              <a:rPr sz="2800" spc="-95" dirty="0"/>
              <a:t>Launch</a:t>
            </a:r>
            <a:r>
              <a:rPr sz="2800" spc="-25" dirty="0"/>
              <a:t> </a:t>
            </a:r>
            <a:r>
              <a:rPr sz="2800" spc="-35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US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with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all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Launch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with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160" indent="-172085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264160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 </a:t>
            </a:r>
            <a:r>
              <a:rPr sz="1200" spc="-1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total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failed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success/fail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green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"/>
              <a:buChar char="•"/>
              <a:tabLst>
                <a:tab pos="264795" algn="l"/>
              </a:tabLst>
            </a:pPr>
            <a:r>
              <a:rPr sz="1200" dirty="0">
                <a:latin typeface="Calibri"/>
                <a:cs typeface="Calibri"/>
              </a:rPr>
              <a:t>By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looking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each 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10" dirty="0">
                <a:latin typeface="Calibri"/>
                <a:cs typeface="Calibri"/>
              </a:rPr>
              <a:t> LC-</a:t>
            </a:r>
            <a:r>
              <a:rPr sz="1200" dirty="0">
                <a:latin typeface="Calibri"/>
                <a:cs typeface="Calibri"/>
              </a:rPr>
              <a:t>39A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greatest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of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 3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KSC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LC-</a:t>
            </a:r>
            <a:r>
              <a:rPr sz="1000" spc="-25" dirty="0">
                <a:latin typeface="Calibri"/>
                <a:cs typeface="Calibri"/>
              </a:rPr>
              <a:t>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4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5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CCAFS</a:t>
            </a:r>
            <a:r>
              <a:rPr sz="1000" spc="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5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54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0" dirty="0"/>
              <a:t>SpaceX</a:t>
            </a:r>
            <a:r>
              <a:rPr sz="3100" dirty="0"/>
              <a:t> </a:t>
            </a:r>
            <a:r>
              <a:rPr sz="3100" spc="-55" dirty="0"/>
              <a:t>Falcon9</a:t>
            </a:r>
            <a:r>
              <a:rPr sz="3100" spc="-45" dirty="0"/>
              <a:t> </a:t>
            </a:r>
            <a:r>
              <a:rPr sz="3100" spc="635" dirty="0"/>
              <a:t>–</a:t>
            </a:r>
            <a:r>
              <a:rPr sz="3100" spc="-50" dirty="0"/>
              <a:t> </a:t>
            </a:r>
            <a:r>
              <a:rPr sz="3100" spc="-100" dirty="0"/>
              <a:t>Launch</a:t>
            </a:r>
            <a:r>
              <a:rPr sz="3100" spc="-45" dirty="0"/>
              <a:t> </a:t>
            </a:r>
            <a:r>
              <a:rPr sz="3100" spc="-40" dirty="0"/>
              <a:t>Site</a:t>
            </a:r>
            <a:r>
              <a:rPr sz="3100" spc="-45" dirty="0"/>
              <a:t> </a:t>
            </a:r>
            <a:r>
              <a:rPr sz="3100" spc="50" dirty="0"/>
              <a:t>to</a:t>
            </a:r>
            <a:r>
              <a:rPr sz="3100" spc="-60" dirty="0"/>
              <a:t> </a:t>
            </a:r>
            <a:r>
              <a:rPr sz="3100" dirty="0"/>
              <a:t>proximity</a:t>
            </a:r>
            <a:r>
              <a:rPr sz="3100" spc="-30" dirty="0"/>
              <a:t> </a:t>
            </a:r>
            <a:r>
              <a:rPr sz="3100" spc="-75" dirty="0"/>
              <a:t>Distance</a:t>
            </a:r>
            <a:r>
              <a:rPr sz="3100" spc="-20" dirty="0"/>
              <a:t> </a:t>
            </a:r>
            <a:r>
              <a:rPr sz="3100" spc="-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335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proximity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VAFB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SLC-</a:t>
            </a:r>
            <a:r>
              <a:rPr sz="1200" dirty="0">
                <a:latin typeface="Calibri"/>
                <a:cs typeface="Calibri"/>
              </a:rPr>
              <a:t>4E.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Lompoc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further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compared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coastline,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highway, </a:t>
            </a:r>
            <a:r>
              <a:rPr sz="1200" dirty="0">
                <a:latin typeface="Calibri"/>
                <a:cs typeface="Calibri"/>
              </a:rPr>
              <a:t>etc.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also </a:t>
            </a:r>
            <a:r>
              <a:rPr sz="1200" dirty="0">
                <a:latin typeface="Calibri"/>
                <a:cs typeface="Calibri"/>
              </a:rPr>
              <a:t>displays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marker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distance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(14.09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339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Calibri"/>
                <a:cs typeface="Calibri"/>
              </a:rPr>
              <a:t>Figure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zoom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view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proximities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coastline, railroad,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respective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distances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0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96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general,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away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minimize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impacts</a:t>
            </a:r>
            <a:r>
              <a:rPr sz="1200" spc="50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accidental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general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public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infrastructure.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Sites </a:t>
            </a:r>
            <a:r>
              <a:rPr sz="1200" dirty="0">
                <a:latin typeface="Calibri"/>
                <a:cs typeface="Calibri"/>
              </a:rPr>
              <a:t>are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strategically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highways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provide </a:t>
            </a:r>
            <a:r>
              <a:rPr sz="1200" dirty="0">
                <a:latin typeface="Calibri"/>
                <a:cs typeface="Calibri"/>
              </a:rPr>
              <a:t>easy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access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1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Proximity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map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VAFB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</a:t>
            </a:r>
            <a:r>
              <a:rPr sz="1000" spc="-25" dirty="0">
                <a:latin typeface="Calibri"/>
                <a:cs typeface="Calibri"/>
              </a:rPr>
              <a:t>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84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"/>
                <a:cs typeface="Calibri"/>
              </a:rPr>
              <a:t>Fig 2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Zoom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in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sites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coastline,</a:t>
            </a:r>
            <a:r>
              <a:rPr sz="1000" spc="-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railroad,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and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385">
              <a:lnSpc>
                <a:spcPts val="1835"/>
              </a:lnSpc>
            </a:pPr>
            <a:fld id="{81D60167-4931-47E6-BA6A-407CBD079E47}" type="slidenum">
              <a:rPr spc="70" dirty="0"/>
              <a:t>4</a:t>
            </a:fld>
            <a:endParaRPr spc="70" dirty="0"/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7245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3025" lvl="1" indent="-228600">
              <a:lnSpc>
                <a:spcPts val="1820"/>
              </a:lnSpc>
              <a:spcBef>
                <a:spcPts val="141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stage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capabilities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around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839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first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880" lvl="1" indent="-228600">
              <a:lnSpc>
                <a:spcPct val="80000"/>
              </a:lnSpc>
              <a:spcBef>
                <a:spcPts val="141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 on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3429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2065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lowest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72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70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105" dirty="0"/>
              <a:t>Counts</a:t>
            </a:r>
            <a:r>
              <a:rPr spc="-3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dirty="0"/>
              <a:t>All</a:t>
            </a:r>
            <a:r>
              <a:rPr spc="-50" dirty="0"/>
              <a:t> </a:t>
            </a:r>
            <a:r>
              <a:rPr spc="-90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40</a:t>
            </a:fld>
            <a:endParaRPr spc="4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8810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53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0" dirty="0"/>
              <a:t>Launch</a:t>
            </a:r>
            <a:r>
              <a:rPr spc="-95" dirty="0"/>
              <a:t> </a:t>
            </a:r>
            <a:r>
              <a:rPr spc="-50" dirty="0"/>
              <a:t>Site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40" dirty="0"/>
              <a:t>Highest</a:t>
            </a:r>
            <a:r>
              <a:rPr spc="-35" dirty="0"/>
              <a:t> </a:t>
            </a:r>
            <a:r>
              <a:rPr spc="-130" dirty="0"/>
              <a:t>Launch</a:t>
            </a:r>
            <a:r>
              <a:rPr spc="-50" dirty="0"/>
              <a:t> </a:t>
            </a:r>
            <a:r>
              <a:rPr spc="-254" dirty="0"/>
              <a:t>Success</a:t>
            </a:r>
            <a:r>
              <a:rPr spc="10" dirty="0"/>
              <a:t> </a:t>
            </a:r>
            <a:r>
              <a:rPr spc="-5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41</a:t>
            </a:fld>
            <a:endParaRPr spc="4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8540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9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1773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10" dirty="0"/>
              <a:t>Payload</a:t>
            </a:r>
            <a:r>
              <a:rPr sz="3400" spc="-65" dirty="0"/>
              <a:t> </a:t>
            </a:r>
            <a:r>
              <a:rPr sz="3400" spc="-95" dirty="0"/>
              <a:t>vs.</a:t>
            </a:r>
            <a:r>
              <a:rPr sz="3400" spc="-60" dirty="0"/>
              <a:t> </a:t>
            </a:r>
            <a:r>
              <a:rPr sz="3400" spc="-114" dirty="0"/>
              <a:t>Launch</a:t>
            </a:r>
            <a:r>
              <a:rPr sz="3400" spc="-65" dirty="0"/>
              <a:t> </a:t>
            </a:r>
            <a:r>
              <a:rPr sz="3400" spc="-85" dirty="0"/>
              <a:t>Outcome</a:t>
            </a:r>
            <a:r>
              <a:rPr sz="3400" spc="-60" dirty="0"/>
              <a:t> </a:t>
            </a:r>
            <a:r>
              <a:rPr sz="3400" spc="-80" dirty="0"/>
              <a:t>Scatter</a:t>
            </a:r>
            <a:r>
              <a:rPr sz="3400" spc="-55" dirty="0"/>
              <a:t> </a:t>
            </a:r>
            <a:r>
              <a:rPr sz="3400" dirty="0"/>
              <a:t>Plot</a:t>
            </a:r>
            <a:r>
              <a:rPr sz="3400" spc="-70" dirty="0"/>
              <a:t> </a:t>
            </a:r>
            <a:r>
              <a:rPr sz="3400" dirty="0"/>
              <a:t>for</a:t>
            </a:r>
            <a:r>
              <a:rPr sz="3400" spc="-55" dirty="0"/>
              <a:t> </a:t>
            </a:r>
            <a:r>
              <a:rPr sz="3400" dirty="0"/>
              <a:t>All</a:t>
            </a:r>
            <a:r>
              <a:rPr sz="3400" spc="-65" dirty="0"/>
              <a:t> 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pc="-80" dirty="0"/>
              <a:t>Based</a:t>
            </a:r>
            <a:r>
              <a:rPr spc="-55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85" dirty="0"/>
              <a:t>Accuracy</a:t>
            </a:r>
            <a:r>
              <a:rPr spc="-50" dirty="0"/>
              <a:t> </a:t>
            </a:r>
            <a:r>
              <a:rPr spc="-75" dirty="0"/>
              <a:t>scores</a:t>
            </a:r>
            <a:r>
              <a:rPr spc="-30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75" dirty="0"/>
              <a:t>as</a:t>
            </a:r>
            <a:r>
              <a:rPr spc="-40" dirty="0"/>
              <a:t> </a:t>
            </a:r>
            <a:r>
              <a:rPr spc="-20" dirty="0"/>
              <a:t>also </a:t>
            </a:r>
            <a:r>
              <a:rPr spc="-10" dirty="0"/>
              <a:t>evident</a:t>
            </a:r>
            <a:r>
              <a:rPr spc="-75" dirty="0"/>
              <a:t> </a:t>
            </a:r>
            <a:r>
              <a:rPr dirty="0"/>
              <a:t>from</a:t>
            </a:r>
            <a:r>
              <a:rPr spc="-65" dirty="0"/>
              <a:t> </a:t>
            </a:r>
            <a:r>
              <a:rPr dirty="0"/>
              <a:t>the</a:t>
            </a:r>
            <a:r>
              <a:rPr spc="-60" dirty="0"/>
              <a:t> </a:t>
            </a:r>
            <a:r>
              <a:rPr dirty="0"/>
              <a:t>bar</a:t>
            </a:r>
            <a:r>
              <a:rPr spc="-70" dirty="0"/>
              <a:t> </a:t>
            </a:r>
            <a:r>
              <a:rPr spc="-25" dirty="0"/>
              <a:t>chart,</a:t>
            </a:r>
            <a:r>
              <a:rPr spc="-60" dirty="0"/>
              <a:t> </a:t>
            </a:r>
            <a:r>
              <a:rPr spc="-40" dirty="0"/>
              <a:t>Decision</a:t>
            </a:r>
            <a:r>
              <a:rPr spc="-80" dirty="0"/>
              <a:t> </a:t>
            </a:r>
            <a:r>
              <a:rPr spc="-20" dirty="0"/>
              <a:t>Tree </a:t>
            </a:r>
            <a:r>
              <a:rPr dirty="0"/>
              <a:t>algorithm</a:t>
            </a:r>
            <a:r>
              <a:rPr spc="-75" dirty="0"/>
              <a:t> has</a:t>
            </a:r>
            <a:r>
              <a:rPr spc="-60" dirty="0"/>
              <a:t> </a:t>
            </a:r>
            <a:r>
              <a:rPr dirty="0"/>
              <a:t>the</a:t>
            </a:r>
            <a:r>
              <a:rPr spc="-50" dirty="0"/>
              <a:t> </a:t>
            </a:r>
            <a:r>
              <a:rPr spc="-10" dirty="0"/>
              <a:t>highest</a:t>
            </a:r>
            <a:r>
              <a:rPr spc="-70" dirty="0"/>
              <a:t> </a:t>
            </a:r>
            <a:r>
              <a:rPr spc="-45" dirty="0"/>
              <a:t>classification</a:t>
            </a:r>
            <a:r>
              <a:rPr spc="-85" dirty="0"/>
              <a:t> </a:t>
            </a:r>
            <a:r>
              <a:rPr spc="-40" dirty="0"/>
              <a:t>score </a:t>
            </a:r>
            <a:r>
              <a:rPr dirty="0"/>
              <a:t>with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40" dirty="0"/>
              <a:t>value</a:t>
            </a:r>
            <a:r>
              <a:rPr spc="-25" dirty="0"/>
              <a:t> </a:t>
            </a:r>
            <a:r>
              <a:rPr dirty="0"/>
              <a:t>of </a:t>
            </a:r>
            <a:r>
              <a:rPr spc="40" dirty="0"/>
              <a:t>.8750</a:t>
            </a: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pc="-90" dirty="0"/>
              <a:t>Accuracy</a:t>
            </a:r>
            <a:r>
              <a:rPr spc="-45" dirty="0"/>
              <a:t> </a:t>
            </a:r>
            <a:r>
              <a:rPr spc="-85" dirty="0"/>
              <a:t>Score</a:t>
            </a:r>
            <a:r>
              <a:rPr spc="-30" dirty="0"/>
              <a:t> </a:t>
            </a:r>
            <a:r>
              <a:rPr dirty="0"/>
              <a:t>on</a:t>
            </a:r>
            <a:r>
              <a:rPr spc="-3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test</a:t>
            </a:r>
            <a:r>
              <a:rPr spc="-2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spc="-20" dirty="0"/>
              <a:t>same </a:t>
            </a:r>
            <a:r>
              <a:rPr dirty="0"/>
              <a:t>for</a:t>
            </a:r>
            <a:r>
              <a:rPr spc="-5" dirty="0"/>
              <a:t> </a:t>
            </a:r>
            <a:r>
              <a:rPr dirty="0"/>
              <a:t>all</a:t>
            </a:r>
            <a:r>
              <a:rPr spc="-3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45" dirty="0"/>
              <a:t>classification</a:t>
            </a:r>
            <a:r>
              <a:rPr spc="-40" dirty="0"/>
              <a:t> </a:t>
            </a:r>
            <a:r>
              <a:rPr spc="-20" dirty="0"/>
              <a:t>algorithms</a:t>
            </a:r>
            <a:r>
              <a:rPr spc="-25" dirty="0"/>
              <a:t> </a:t>
            </a:r>
            <a:r>
              <a:rPr spc="-50" dirty="0"/>
              <a:t>based</a:t>
            </a:r>
            <a:r>
              <a:rPr spc="-25" dirty="0"/>
              <a:t> on </a:t>
            </a:r>
            <a:r>
              <a:rPr dirty="0"/>
              <a:t>the</a:t>
            </a:r>
            <a:r>
              <a:rPr spc="-40" dirty="0"/>
              <a:t> </a:t>
            </a:r>
            <a:r>
              <a:rPr dirty="0"/>
              <a:t>data</a:t>
            </a:r>
            <a:r>
              <a:rPr spc="-55" dirty="0"/>
              <a:t> </a:t>
            </a:r>
            <a:r>
              <a:rPr dirty="0"/>
              <a:t>set</a:t>
            </a:r>
            <a:r>
              <a:rPr spc="-30" dirty="0"/>
              <a:t> </a:t>
            </a:r>
            <a:r>
              <a:rPr dirty="0"/>
              <a:t>with</a:t>
            </a:r>
            <a:r>
              <a:rPr spc="-40" dirty="0"/>
              <a:t> </a:t>
            </a:r>
            <a:r>
              <a:rPr dirty="0"/>
              <a:t>a</a:t>
            </a:r>
            <a:r>
              <a:rPr spc="-45" dirty="0"/>
              <a:t> </a:t>
            </a:r>
            <a:r>
              <a:rPr spc="-40" dirty="0"/>
              <a:t>value</a:t>
            </a:r>
            <a:r>
              <a:rPr spc="-5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spc="30" dirty="0"/>
              <a:t>.8333</a:t>
            </a:r>
          </a:p>
          <a:p>
            <a:pPr marL="241300" marR="40640" indent="-228600">
              <a:lnSpc>
                <a:spcPct val="10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pc="-95" dirty="0"/>
              <a:t>Given</a:t>
            </a:r>
            <a:r>
              <a:rPr dirty="0"/>
              <a:t> that</a:t>
            </a:r>
            <a:r>
              <a:rPr spc="-10" dirty="0"/>
              <a:t> </a:t>
            </a:r>
            <a:r>
              <a:rPr dirty="0"/>
              <a:t>the </a:t>
            </a:r>
            <a:r>
              <a:rPr spc="-90" dirty="0"/>
              <a:t>Accuracy</a:t>
            </a:r>
            <a:r>
              <a:rPr spc="-15" dirty="0"/>
              <a:t> </a:t>
            </a:r>
            <a:r>
              <a:rPr spc="-75" dirty="0"/>
              <a:t>scores</a:t>
            </a:r>
            <a:r>
              <a:rPr spc="-5" dirty="0"/>
              <a:t> </a:t>
            </a:r>
            <a:r>
              <a:rPr spc="-25" dirty="0"/>
              <a:t>for </a:t>
            </a:r>
            <a:r>
              <a:rPr spc="-60" dirty="0"/>
              <a:t>Classfication</a:t>
            </a:r>
            <a:r>
              <a:rPr spc="-75" dirty="0"/>
              <a:t> </a:t>
            </a:r>
            <a:r>
              <a:rPr spc="-20" dirty="0"/>
              <a:t>algorithms</a:t>
            </a:r>
            <a:r>
              <a:rPr spc="-90" dirty="0"/>
              <a:t> </a:t>
            </a:r>
            <a:r>
              <a:rPr spc="-30" dirty="0"/>
              <a:t>are</a:t>
            </a:r>
            <a:r>
              <a:rPr spc="-65" dirty="0"/>
              <a:t> </a:t>
            </a:r>
            <a:r>
              <a:rPr spc="-25" dirty="0"/>
              <a:t>very</a:t>
            </a:r>
            <a:r>
              <a:rPr spc="-55" dirty="0"/>
              <a:t> close</a:t>
            </a:r>
            <a:r>
              <a:rPr spc="-70" dirty="0"/>
              <a:t> </a:t>
            </a:r>
            <a:r>
              <a:rPr spc="-25" dirty="0"/>
              <a:t>and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test</a:t>
            </a:r>
            <a:r>
              <a:rPr spc="-30" dirty="0"/>
              <a:t> </a:t>
            </a:r>
            <a:r>
              <a:rPr spc="-70" dirty="0"/>
              <a:t>scores</a:t>
            </a:r>
            <a:r>
              <a:rPr spc="-50" dirty="0"/>
              <a:t> </a:t>
            </a:r>
            <a:r>
              <a:rPr spc="-30" dirty="0"/>
              <a:t>are</a:t>
            </a:r>
            <a:r>
              <a:rPr spc="-45" dirty="0"/>
              <a:t> </a:t>
            </a:r>
            <a:r>
              <a:rPr dirty="0"/>
              <a:t>the</a:t>
            </a:r>
            <a:r>
              <a:rPr spc="-40" dirty="0"/>
              <a:t> </a:t>
            </a:r>
            <a:r>
              <a:rPr spc="-105" dirty="0"/>
              <a:t>same,</a:t>
            </a:r>
            <a:r>
              <a:rPr spc="-30" dirty="0"/>
              <a:t> </a:t>
            </a:r>
            <a:r>
              <a:rPr dirty="0"/>
              <a:t>we</a:t>
            </a:r>
            <a:r>
              <a:rPr spc="-40" dirty="0"/>
              <a:t> </a:t>
            </a:r>
            <a:r>
              <a:rPr spc="-70" dirty="0"/>
              <a:t>may</a:t>
            </a:r>
            <a:r>
              <a:rPr spc="-55" dirty="0"/>
              <a:t> </a:t>
            </a:r>
            <a:r>
              <a:rPr spc="-45" dirty="0"/>
              <a:t>need</a:t>
            </a:r>
            <a:r>
              <a:rPr spc="-55" dirty="0"/>
              <a:t> </a:t>
            </a:r>
            <a:r>
              <a:rPr spc="-50" dirty="0"/>
              <a:t>a </a:t>
            </a:r>
            <a:r>
              <a:rPr spc="-10" dirty="0"/>
              <a:t>broader</a:t>
            </a:r>
            <a:r>
              <a:rPr spc="-6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set</a:t>
            </a:r>
            <a:r>
              <a:rPr spc="-4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further</a:t>
            </a:r>
            <a:r>
              <a:rPr spc="-45" dirty="0"/>
              <a:t> </a:t>
            </a:r>
            <a:r>
              <a:rPr dirty="0"/>
              <a:t>tune</a:t>
            </a:r>
            <a:r>
              <a:rPr spc="-4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Classification</a:t>
            </a:r>
            <a:r>
              <a:rPr spc="-130" dirty="0"/>
              <a:t> </a:t>
            </a:r>
            <a:r>
              <a:rPr spc="-150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44</a:t>
            </a:fld>
            <a:endParaRPr spc="4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5405" indent="-228600">
              <a:lnSpc>
                <a:spcPts val="163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models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9525" indent="-228600">
              <a:lnSpc>
                <a:spcPts val="163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"/>
              <a:buChar char="•"/>
              <a:tabLst>
                <a:tab pos="227965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3360" indent="-228600">
              <a:lnSpc>
                <a:spcPct val="80100"/>
              </a:lnSpc>
              <a:spcBef>
                <a:spcPts val="140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were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 did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"/>
              <a:buChar char="•"/>
              <a:tabLst>
                <a:tab pos="2413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classifier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about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09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Confusion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45</a:t>
            </a:fld>
            <a:endParaRPr spc="4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5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48590" indent="-228600">
              <a:lnSpc>
                <a:spcPts val="2160"/>
              </a:lnSpc>
              <a:spcBef>
                <a:spcPts val="142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135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highest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Site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2710" indent="-228600">
              <a:lnSpc>
                <a:spcPts val="2160"/>
              </a:lnSpc>
              <a:spcBef>
                <a:spcPts val="139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L1,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0665" indent="-227965">
              <a:lnSpc>
                <a:spcPts val="2280"/>
              </a:lnSpc>
              <a:spcBef>
                <a:spcPts val="1130"/>
              </a:spcBef>
              <a:buFont typeface="Arial"/>
              <a:buChar char="•"/>
              <a:tabLst>
                <a:tab pos="240665" algn="l"/>
              </a:tabLst>
            </a:pP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360" indent="-228600">
              <a:lnSpc>
                <a:spcPts val="2160"/>
              </a:lnSpc>
              <a:spcBef>
                <a:spcPts val="144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40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198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Appendix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8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-10" dirty="0">
                <a:solidFill>
                  <a:srgbClr val="0A48CA"/>
                </a:solidFill>
                <a:latin typeface="Microsoft Sans Serif"/>
                <a:cs typeface="Microsoft Sans Serif"/>
              </a:rPr>
              <a:t> 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697865" algn="l"/>
              </a:tabLst>
            </a:pPr>
            <a:r>
              <a:rPr sz="19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Falcon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6675" lvl="1" indent="-228600">
              <a:lnSpc>
                <a:spcPct val="100000"/>
              </a:lnSpc>
              <a:spcBef>
                <a:spcPts val="1415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(0-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unsuccessful,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1-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successful)</a:t>
            </a:r>
            <a:endParaRPr sz="19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5"/>
              </a:spcBef>
              <a:buFont typeface="Arial"/>
              <a:buChar char="•"/>
              <a:tabLst>
                <a:tab pos="240665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"/>
              <a:buChar char="•"/>
              <a:tabLst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split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5470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 structured,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structured.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sng" spc="-6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sng" spc="-9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sng" spc="-6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sng" spc="-2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sng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175" dirty="0"/>
              <a:t> </a:t>
            </a:r>
            <a:r>
              <a:rPr spc="-75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310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77272"/>
              <a:buFont typeface="Calibri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dirty="0">
                <a:latin typeface="Calibri"/>
                <a:cs typeface="Calibri"/>
              </a:rPr>
              <a:t>Request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launch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290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77272"/>
              <a:buFont typeface="Calibri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dirty="0">
                <a:latin typeface="Calibri"/>
                <a:cs typeface="Calibri"/>
              </a:rPr>
              <a:t>Read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response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and 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to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50" dirty="0">
                <a:latin typeface="Calibri"/>
                <a:cs typeface="Calibri"/>
              </a:rPr>
              <a:t>a</a:t>
            </a:r>
            <a:r>
              <a:rPr sz="1100" spc="-10" dirty="0">
                <a:latin typeface="Calibri"/>
                <a:cs typeface="Calibri"/>
              </a:rPr>
              <a:t> 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77272"/>
              <a:buFont typeface="Calibri"/>
              <a:buChar char="•"/>
              <a:tabLst>
                <a:tab pos="57785" algn="l"/>
                <a:tab pos="68580" algn="l"/>
              </a:tabLst>
            </a:pP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dirty="0">
                <a:latin typeface="Calibri"/>
                <a:cs typeface="Calibri"/>
              </a:rPr>
              <a:t>Extract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10" dirty="0">
                <a:latin typeface="Calibri"/>
                <a:cs typeface="Calibri"/>
              </a:rPr>
              <a:t>relevant </a:t>
            </a:r>
            <a:r>
              <a:rPr sz="1100" dirty="0">
                <a:latin typeface="Calibri"/>
                <a:cs typeface="Calibri"/>
              </a:rPr>
              <a:t>data</a:t>
            </a:r>
            <a:r>
              <a:rPr sz="1100" spc="-4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fields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match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the </a:t>
            </a:r>
            <a:r>
              <a:rPr sz="1100" spc="-1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data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141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77272"/>
              <a:buFont typeface="Calibri"/>
              <a:buChar char="•"/>
              <a:tabLst>
                <a:tab pos="57785" algn="l"/>
                <a:tab pos="69215" algn="l"/>
              </a:tabLst>
            </a:pP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1100" dirty="0">
                <a:latin typeface="Calibri"/>
                <a:cs typeface="Calibri"/>
              </a:rPr>
              <a:t>Convert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new </a:t>
            </a:r>
            <a:r>
              <a:rPr sz="1100" dirty="0">
                <a:latin typeface="Calibri"/>
                <a:cs typeface="Calibri"/>
              </a:rPr>
              <a:t>Dataframe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to </a:t>
            </a:r>
            <a:r>
              <a:rPr sz="1100" dirty="0">
                <a:latin typeface="Calibri"/>
                <a:cs typeface="Calibri"/>
              </a:rPr>
              <a:t>CSV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spc="-25" dirty="0">
                <a:latin typeface="Calibri"/>
                <a:cs typeface="Calibri"/>
              </a:rPr>
              <a:t>for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15" dirty="0">
                <a:latin typeface="Calibri"/>
                <a:cs typeface="Calibri"/>
              </a:rPr>
              <a:t> </a:t>
            </a:r>
            <a:r>
              <a:rPr sz="1100" spc="-20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Calibri"/>
                <a:cs typeface="Calibri"/>
              </a:rPr>
              <a:t>Request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Falcon9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page</a:t>
            </a:r>
            <a:r>
              <a:rPr sz="1000" spc="-25" dirty="0">
                <a:latin typeface="Calibri"/>
                <a:cs typeface="Calibri"/>
              </a:rPr>
              <a:t> via </a:t>
            </a:r>
            <a:r>
              <a:rPr sz="100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GET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085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34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100">
              <a:latin typeface="Calibri"/>
              <a:cs typeface="Calibri"/>
            </a:endParaRPr>
          </a:p>
          <a:p>
            <a:pPr marL="57785" marR="168910" indent="-58419" algn="just">
              <a:lnSpc>
                <a:spcPct val="91600"/>
              </a:lnSpc>
              <a:spcBef>
                <a:spcPts val="600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Calibri"/>
                <a:cs typeface="Calibri"/>
              </a:rPr>
              <a:t>Create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beautiful </a:t>
            </a:r>
            <a:r>
              <a:rPr sz="1000" dirty="0">
                <a:latin typeface="Calibri"/>
                <a:cs typeface="Calibri"/>
              </a:rPr>
              <a:t>soap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object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0" dirty="0">
                <a:latin typeface="Calibri"/>
                <a:cs typeface="Calibri"/>
              </a:rPr>
              <a:t>from </a:t>
            </a:r>
            <a:r>
              <a:rPr sz="1000" dirty="0">
                <a:latin typeface="Calibri"/>
                <a:cs typeface="Calibri"/>
              </a:rPr>
              <a:t>HTML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dirty="0">
                <a:latin typeface="Calibri"/>
                <a:cs typeface="Calibri"/>
              </a:rPr>
              <a:t>Collect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all</a:t>
            </a:r>
            <a:r>
              <a:rPr sz="1000" spc="5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relevant headers/extract </a:t>
            </a:r>
            <a:r>
              <a:rPr sz="1000" dirty="0">
                <a:latin typeface="Calibri"/>
                <a:cs typeface="Calibri"/>
              </a:rPr>
              <a:t>rows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to 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315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2875" indent="-58419">
              <a:lnSpc>
                <a:spcPct val="91600"/>
              </a:lnSpc>
              <a:spcBef>
                <a:spcPts val="600"/>
              </a:spcBef>
              <a:buSzPct val="75000"/>
              <a:buFont typeface="Calibri"/>
              <a:buChar char="•"/>
              <a:tabLst>
                <a:tab pos="57785" algn="l"/>
                <a:tab pos="62865" algn="l"/>
              </a:tabLst>
            </a:pPr>
            <a:r>
              <a:rPr sz="1000" dirty="0">
                <a:latin typeface="Times New Roman"/>
                <a:cs typeface="Times New Roman"/>
              </a:rPr>
              <a:t>	</a:t>
            </a:r>
            <a:r>
              <a:rPr sz="1000" spc="-10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Dataframe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25" dirty="0">
                <a:latin typeface="Calibri"/>
                <a:cs typeface="Calibri"/>
              </a:rPr>
              <a:t>CSV </a:t>
            </a:r>
            <a:r>
              <a:rPr sz="1000" dirty="0">
                <a:latin typeface="Calibri"/>
                <a:cs typeface="Calibri"/>
              </a:rPr>
              <a:t>for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dirty="0">
                <a:latin typeface="Calibri"/>
                <a:cs typeface="Calibri"/>
              </a:rPr>
              <a:t>next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50" dirty="0"/>
              <a:t> </a:t>
            </a:r>
            <a:r>
              <a:rPr spc="-55" dirty="0"/>
              <a:t>Collection</a:t>
            </a:r>
            <a:r>
              <a:rPr spc="-10" dirty="0"/>
              <a:t> </a:t>
            </a:r>
            <a:r>
              <a:rPr spc="755" dirty="0"/>
              <a:t>–</a:t>
            </a:r>
            <a:r>
              <a:rPr spc="-20" dirty="0"/>
              <a:t> </a:t>
            </a:r>
            <a:r>
              <a:rPr spc="-275" dirty="0"/>
              <a:t>SpaceX</a:t>
            </a:r>
            <a:r>
              <a:rPr spc="30" dirty="0"/>
              <a:t> </a:t>
            </a:r>
            <a:r>
              <a:rPr spc="-28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38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09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Declare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497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5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0864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40029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45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Declare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variable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lists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store</a:t>
            </a:r>
            <a:r>
              <a:rPr sz="1200" spc="-20" dirty="0">
                <a:latin typeface="Calibri"/>
                <a:cs typeface="Calibri"/>
              </a:rPr>
              <a:t> data </a:t>
            </a:r>
            <a:r>
              <a:rPr sz="1200" spc="-10" dirty="0">
                <a:latin typeface="Calibri"/>
                <a:cs typeface="Calibri"/>
              </a:rPr>
              <a:t>returned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calls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3020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Call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where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IDs </a:t>
            </a:r>
            <a:r>
              <a:rPr sz="1200" dirty="0">
                <a:latin typeface="Calibri"/>
                <a:cs typeface="Calibri"/>
              </a:rPr>
              <a:t>(e.g.,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rocket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an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1540" lvl="1" indent="-342265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11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Construct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dataset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received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&amp;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combine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columns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1112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10" dirty="0">
                <a:latin typeface="Calibri"/>
                <a:cs typeface="Calibri"/>
              </a:rPr>
              <a:t>request,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normalize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read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890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and </a:t>
            </a:r>
            <a:r>
              <a:rPr sz="1200" dirty="0">
                <a:latin typeface="Calibri"/>
                <a:cs typeface="Calibri"/>
              </a:rPr>
              <a:t>filter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keep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only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8</a:t>
            </a:fld>
            <a:endParaRPr spc="4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35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Data</a:t>
            </a:r>
            <a:r>
              <a:rPr spc="-90" dirty="0"/>
              <a:t> </a:t>
            </a:r>
            <a:r>
              <a:rPr spc="-55" dirty="0"/>
              <a:t>Collection</a:t>
            </a:r>
            <a:r>
              <a:rPr spc="-70" dirty="0"/>
              <a:t> </a:t>
            </a:r>
            <a:r>
              <a:rPr dirty="0"/>
              <a:t>-</a:t>
            </a:r>
            <a:r>
              <a:rPr spc="-85" dirty="0"/>
              <a:t> </a:t>
            </a:r>
            <a:r>
              <a:rPr spc="-100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0" dirty="0">
                <a:solidFill>
                  <a:srgbClr val="292929"/>
                </a:solidFill>
                <a:latin typeface="Arial"/>
                <a:cs typeface="Arial"/>
              </a:rPr>
              <a:t>•</a:t>
            </a:r>
            <a:r>
              <a:rPr sz="2200" dirty="0">
                <a:solidFill>
                  <a:srgbClr val="292929"/>
                </a:solidFill>
                <a:latin typeface="Arial"/>
                <a:cs typeface="Arial"/>
              </a:rPr>
              <a:t>	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06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Beautiful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Soap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215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Call helper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functions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fill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dict</a:t>
            </a:r>
            <a:r>
              <a:rPr sz="1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53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Dictionary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15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Create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Soap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spc="-25" dirty="0">
                <a:latin typeface="Calibri"/>
                <a:cs typeface="Calibri"/>
              </a:rPr>
              <a:t>3.</a:t>
            </a:r>
            <a:r>
              <a:rPr sz="1200" dirty="0">
                <a:latin typeface="Calibri"/>
                <a:cs typeface="Calibri"/>
              </a:rPr>
              <a:t>	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Wiki page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 relevant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names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10" dirty="0">
                <a:latin typeface="Calibri"/>
                <a:cs typeface="Calibri"/>
              </a:rPr>
              <a:t> 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988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spc="-25" dirty="0">
                <a:latin typeface="Calibri"/>
                <a:cs typeface="Calibri"/>
              </a:rPr>
              <a:t>1.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GET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method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request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Falcon9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spc="-25" dirty="0">
                <a:latin typeface="Calibri"/>
                <a:cs typeface="Calibri"/>
              </a:rPr>
              <a:t>4.</a:t>
            </a:r>
            <a:r>
              <a:rPr sz="1200" dirty="0">
                <a:latin typeface="Calibri"/>
                <a:cs typeface="Calibri"/>
              </a:rPr>
              <a:t>	Create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empty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keys </a:t>
            </a:r>
            <a:r>
              <a:rPr sz="1200" spc="-2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extracted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column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9235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040" algn="l"/>
              </a:tabLst>
            </a:pPr>
            <a:r>
              <a:rPr sz="1200" dirty="0">
                <a:latin typeface="Calibri"/>
                <a:cs typeface="Calibri"/>
              </a:rPr>
              <a:t>Fill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records 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4950" lvl="1" indent="-342900">
              <a:lnSpc>
                <a:spcPct val="100000"/>
              </a:lnSpc>
              <a:buFont typeface="Arial"/>
              <a:buChar char="•"/>
              <a:tabLst>
                <a:tab pos="891540" algn="l"/>
              </a:tabLst>
            </a:pPr>
            <a:r>
              <a:rPr sz="1200" dirty="0">
                <a:latin typeface="Calibri"/>
                <a:cs typeface="Calibri"/>
              </a:rPr>
              <a:t>Utilize </a:t>
            </a:r>
            <a:r>
              <a:rPr sz="1200" spc="-10" dirty="0">
                <a:latin typeface="Calibri"/>
                <a:cs typeface="Calibri"/>
              </a:rPr>
              <a:t>following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10" dirty="0">
                <a:latin typeface="Calibri"/>
                <a:cs typeface="Calibri"/>
              </a:rPr>
              <a:t> functions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HTML</a:t>
            </a:r>
            <a:r>
              <a:rPr sz="1200" spc="-20" dirty="0">
                <a:latin typeface="Calibri"/>
                <a:cs typeface="Calibri"/>
              </a:rPr>
              <a:t> 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150" dirty="0">
                <a:latin typeface="Calibri"/>
                <a:cs typeface="Calibri"/>
              </a:rPr>
              <a:t>  </a:t>
            </a:r>
            <a:r>
              <a:rPr sz="1200" dirty="0">
                <a:latin typeface="Calibri"/>
                <a:cs typeface="Calibri"/>
              </a:rPr>
              <a:t>Convert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launch_dict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45" dirty="0"/>
              <a:t>9</a:t>
            </a:fld>
            <a:endParaRPr spc="4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Words>4039</Words>
  <Application>Microsoft Office PowerPoint</Application>
  <PresentationFormat>Widescreen</PresentationFormat>
  <Paragraphs>453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aksnimsharma@outlook.com</cp:lastModifiedBy>
  <cp:revision>1</cp:revision>
  <dcterms:created xsi:type="dcterms:W3CDTF">2024-01-07T04:24:57Z</dcterms:created>
  <dcterms:modified xsi:type="dcterms:W3CDTF">2024-01-07T05:00:42Z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2024-01-07T00:00:00Z</vt:filetime>
  </property>
  <property fmtid="{D5CDD505-2E9C-101B-9397-08002B2CF9AE}" pid="5" name="Producer">
    <vt:lpwstr>Microsoft® PowerPoint® for Microsoft 365</vt:lpwstr>
  </property>
</Properties>
</file>